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8"/>
  </p:handoutMasterIdLst>
  <p:sldIdLst>
    <p:sldId id="278" r:id="rId5"/>
    <p:sldId id="279" r:id="rId6"/>
    <p:sldId id="280" r:id="rId7"/>
  </p:sldIdLst>
  <p:sldSz cx="9144000" cy="5143500" type="screen16x9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2122"/>
    <a:srgbClr val="FED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>
      <p:cViewPr varScale="1">
        <p:scale>
          <a:sx n="97" d="100"/>
          <a:sy n="97" d="100"/>
        </p:scale>
        <p:origin x="7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B25C5-7578-4BB0-A64B-460C56928A1E}" type="datetimeFigureOut">
              <a:rPr lang="uk-UA" smtClean="0"/>
              <a:t>17.02.2025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DC2322-6972-4806-AD68-58165845C5B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85680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038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91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250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635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116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977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2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806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2029E-E3A8-4204-BDEE-0798EB9DD63B}" type="datetimeFigureOut">
              <a:rPr lang="uk-UA" smtClean="0"/>
              <a:t>17.02.2025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D4FE4-04C3-4447-A1BC-794AC5E9B3E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9336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7" r:id="rId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55587" y="3050579"/>
            <a:ext cx="7863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>
                <a:solidFill>
                  <a:schemeClr val="bg1"/>
                </a:solidFill>
                <a:latin typeface="Vinnytsia Sans" panose="00000500000000000000" pitchFamily="50" charset="0"/>
              </a:rPr>
              <a:t>фото</a:t>
            </a:r>
            <a:endParaRPr lang="uk-UA" sz="1600" dirty="0">
              <a:solidFill>
                <a:schemeClr val="bg1"/>
              </a:solidFill>
              <a:latin typeface="Vinnytsia Sans" panose="00000500000000000000" pitchFamily="50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66518" y="61608"/>
            <a:ext cx="6129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latin typeface="Vinnytsia Sans" panose="00000500000000000000" pitchFamily="50" charset="0"/>
              </a:rPr>
              <a:t>ПРІОРИТЕТНІ НАПРЯМКИ РОБОТИ НА </a:t>
            </a:r>
            <a:r>
              <a:rPr lang="uk-UA" b="1" dirty="0" smtClean="0">
                <a:latin typeface="Vinnytsia Sans" panose="00000500000000000000" pitchFamily="50" charset="0"/>
              </a:rPr>
              <a:t>2025 </a:t>
            </a:r>
            <a:r>
              <a:rPr lang="uk-UA" b="1" dirty="0">
                <a:latin typeface="Vinnytsia Sans" panose="00000500000000000000" pitchFamily="50" charset="0"/>
              </a:rPr>
              <a:t>РІК</a:t>
            </a:r>
          </a:p>
        </p:txBody>
      </p:sp>
      <p:graphicFrame>
        <p:nvGraphicFramePr>
          <p:cNvPr id="10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728152"/>
              </p:ext>
            </p:extLst>
          </p:nvPr>
        </p:nvGraphicFramePr>
        <p:xfrm>
          <a:off x="1333461" y="430940"/>
          <a:ext cx="7762083" cy="467408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311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19450">
                  <a:extLst>
                    <a:ext uri="{9D8B030D-6E8A-4147-A177-3AD203B41FA5}">
                      <a16:colId xmlns:a16="http://schemas.microsoft.com/office/drawing/2014/main" val="3952626850"/>
                    </a:ext>
                  </a:extLst>
                </a:gridCol>
                <a:gridCol w="1817000">
                  <a:extLst>
                    <a:ext uri="{9D8B030D-6E8A-4147-A177-3AD203B41FA5}">
                      <a16:colId xmlns:a16="http://schemas.microsoft.com/office/drawing/2014/main" val="1054644235"/>
                    </a:ext>
                  </a:extLst>
                </a:gridCol>
                <a:gridCol w="1414137">
                  <a:extLst>
                    <a:ext uri="{9D8B030D-6E8A-4147-A177-3AD203B41FA5}">
                      <a16:colId xmlns:a16="http://schemas.microsoft.com/office/drawing/2014/main" val="4126444188"/>
                    </a:ext>
                  </a:extLst>
                </a:gridCol>
              </a:tblGrid>
              <a:tr h="7861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kern="1200" dirty="0" smtClean="0">
                          <a:latin typeface="Vinnytsia Sans" panose="00000500000000000000" pitchFamily="50" charset="0"/>
                        </a:rPr>
                        <a:t>Стратегічна ціль на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kern="1200" dirty="0" smtClean="0">
                          <a:latin typeface="Vinnytsia Sans" panose="00000500000000000000" pitchFamily="50" charset="0"/>
                        </a:rPr>
                        <a:t>2025 рік</a:t>
                      </a:r>
                      <a:endParaRPr lang="uk-UA" sz="900" dirty="0">
                        <a:latin typeface="Vinnytsia Sans" panose="00000500000000000000" pitchFamily="50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dirty="0" smtClean="0">
                          <a:latin typeface="Vinnytsia Sans" panose="00000500000000000000" pitchFamily="50" charset="0"/>
                        </a:rPr>
                        <a:t>Конкретні завдання по досягненню стратегічних цілей  </a:t>
                      </a:r>
                      <a:endParaRPr lang="uk-UA" sz="900" dirty="0" smtClean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dirty="0" smtClean="0">
                          <a:latin typeface="Vinnytsia Sans" panose="00000500000000000000" pitchFamily="50" charset="0"/>
                        </a:rPr>
                        <a:t>Показники досягнення завдання КРІ (яких конкретно кількісних</a:t>
                      </a:r>
                      <a:r>
                        <a:rPr lang="uk-UA" sz="900" baseline="0" dirty="0" smtClean="0">
                          <a:latin typeface="Vinnytsia Sans" panose="00000500000000000000" pitchFamily="50" charset="0"/>
                        </a:rPr>
                        <a:t> і якісних показників планується досягти) </a:t>
                      </a:r>
                      <a:endParaRPr lang="uk-UA" sz="900" b="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900" noProof="0" dirty="0" smtClean="0">
                          <a:latin typeface="Vinnytsia Sans" panose="00000500000000000000" pitchFamily="50" charset="0"/>
                        </a:rPr>
                        <a:t>Кінцевий</a:t>
                      </a:r>
                      <a:r>
                        <a:rPr lang="uk-UA" sz="900" baseline="0" noProof="0" dirty="0" smtClean="0">
                          <a:latin typeface="Vinnytsia Sans" panose="00000500000000000000" pitchFamily="50" charset="0"/>
                        </a:rPr>
                        <a:t> термін досягнення показника </a:t>
                      </a:r>
                    </a:p>
                    <a:p>
                      <a:pPr algn="ctr"/>
                      <a:r>
                        <a:rPr lang="uk-UA" sz="900" baseline="0" noProof="0" dirty="0" smtClean="0">
                          <a:latin typeface="Vinnytsia Sans" panose="00000500000000000000" pitchFamily="50" charset="0"/>
                        </a:rPr>
                        <a:t>(у розрізі 4-х кварталів)</a:t>
                      </a:r>
                      <a:endParaRPr lang="uk-UA" sz="900" noProof="0" dirty="0" smtClean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034">
                <a:tc gridSpan="4">
                  <a:txBody>
                    <a:bodyPr/>
                    <a:lstStyle/>
                    <a:p>
                      <a:pPr algn="ctr"/>
                      <a:r>
                        <a:rPr lang="uk-UA" sz="1100" b="1" noProof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БЕЗПЕКА ТА ОБОРОНА</a:t>
                      </a:r>
                    </a:p>
                  </a:txBody>
                  <a:tcPr anchor="ctr">
                    <a:solidFill>
                      <a:schemeClr val="tx2">
                        <a:lumMod val="50000"/>
                        <a:lumOff val="5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1641386"/>
                  </a:ext>
                </a:extLst>
              </a:tr>
              <a:tr h="130782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b="1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3.1. Інвестиції в заклади муніципальної інфраструктури</a:t>
                      </a:r>
                      <a:endParaRPr lang="uk-UA" sz="700" b="1" kern="1200" noProof="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r>
                        <a:rPr lang="uk-UA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Здійснення комплексу заходів щодо розміщення структурного підрозділу Головного управління Держгеокадастру у Вінницькій області для забезпечення реалізації державної політики у сфері земельних відносин.</a:t>
                      </a:r>
                    </a:p>
                    <a:p>
                      <a:pPr marL="228600" marR="0" lvl="0" indent="-22860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endParaRPr lang="uk-UA" sz="700" kern="1200" baseline="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7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2. Здійснення заходів</a:t>
                      </a:r>
                      <a:r>
                        <a:rPr lang="uk-UA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спрямованих на </a:t>
                      </a:r>
                      <a:r>
                        <a:rPr lang="uk-UA" sz="7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реалізацію</a:t>
                      </a:r>
                      <a:r>
                        <a:rPr lang="uk-UA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7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проєкту </a:t>
                      </a:r>
                      <a:r>
                        <a:rPr lang="uk-UA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в рамках Меморандуму про співпрацю від 2024 року по </a:t>
                      </a:r>
                      <a:r>
                        <a:rPr lang="uk-UA" sz="7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програмуванню та практики управління БПЛА для цивільного населення.</a:t>
                      </a: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7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7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3. Забезпечення</a:t>
                      </a:r>
                      <a:r>
                        <a:rPr lang="uk-UA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функціонування </a:t>
                      </a:r>
                      <a:r>
                        <a:rPr lang="uk-UA" sz="7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автоматизованої системи обліку нерухомого комунального майна</a:t>
                      </a:r>
                      <a:r>
                        <a:rPr lang="uk-UA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uk-UA" sz="7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r>
                        <a:rPr lang="uk-UA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О</a:t>
                      </a:r>
                      <a:r>
                        <a:rPr lang="uk-UA" sz="7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формлені договірні відносини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endParaRPr lang="uk-UA" sz="7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endParaRPr lang="uk-UA" sz="7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endParaRPr lang="uk-UA" sz="7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endParaRPr lang="uk-UA" sz="7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r>
                        <a:rPr lang="ru-RU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7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Проведення</a:t>
                      </a:r>
                      <a:r>
                        <a:rPr lang="ru-RU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7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теоретичних</a:t>
                      </a:r>
                      <a:r>
                        <a:rPr lang="ru-RU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7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практичних</a:t>
                      </a:r>
                      <a:r>
                        <a:rPr lang="ru-RU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занять в </a:t>
                      </a:r>
                      <a:r>
                        <a:rPr lang="ru-RU" sz="7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об’єкті</a:t>
                      </a:r>
                      <a:r>
                        <a:rPr lang="ru-RU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комунальної власності</a:t>
                      </a:r>
                      <a:endParaRPr lang="uk-UA" sz="7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endParaRPr lang="uk-UA" sz="7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r>
                        <a:rPr lang="uk-UA" sz="7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100 % оновлені  дані по об'єктах нерухомого майна комунальної власності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7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1 квартал 2025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7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7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7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7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7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ІV квартал 2025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7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7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7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7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ІІ, ІV  квартал 2025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7266">
                <a:tc>
                  <a:txBody>
                    <a:bodyPr/>
                    <a:lstStyle/>
                    <a:p>
                      <a:pPr marL="0" indent="0"/>
                      <a:r>
                        <a:rPr lang="uk-UA" sz="700" b="1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5.4. Трансформація простору </a:t>
                      </a:r>
                      <a:endParaRPr lang="en-US" sz="700" b="1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uk-UA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700" kern="12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Підготовка ініціативних пропозицій щодо</a:t>
                      </a:r>
                      <a:r>
                        <a:rPr lang="en-US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uk-UA" sz="7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рийняття в комунальну власність захисних споруд цивільного захисту</a:t>
                      </a:r>
                      <a:r>
                        <a:rPr lang="uk-UA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7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з державної, комунальної власності та від суб’єктів господарювання:</a:t>
                      </a:r>
                    </a:p>
                    <a:p>
                      <a:pPr marL="92075" marR="0" lvl="0" indent="-92075" algn="just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uk-UA" sz="7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сховище (обліковий № 00101) - м. Вінниця, вул. Немирівське шосе, б/н, </a:t>
                      </a:r>
                    </a:p>
                    <a:p>
                      <a:pPr marL="92075" marR="0" lvl="0" indent="-92075" algn="just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uk-UA" sz="7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сховище (обліковий</a:t>
                      </a:r>
                      <a:r>
                        <a:rPr lang="uk-UA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 № </a:t>
                      </a:r>
                      <a:r>
                        <a:rPr lang="uk-UA" sz="7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00024) -</a:t>
                      </a:r>
                      <a:r>
                        <a:rPr lang="uk-UA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7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м. Вінниця, вул. Гонти, 30,</a:t>
                      </a:r>
                    </a:p>
                    <a:p>
                      <a:pPr marL="92075" marR="0" lvl="0" indent="-92075" algn="just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uk-UA" sz="7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сховище</a:t>
                      </a:r>
                      <a:r>
                        <a:rPr lang="uk-UA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 (обліковий № 00056) – м. Вінниця, просп. Коцюбинського, 28.</a:t>
                      </a: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700" b="0" dirty="0" smtClean="0">
                        <a:latin typeface="Vinnytsia Sans" panose="00000500000000000000" pitchFamily="50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700" b="0" dirty="0" smtClean="0">
                          <a:latin typeface="Vinnytsia Sans" panose="00000500000000000000" pitchFamily="50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2. Продовження реалізації проєкту «Поліцейський офіцер громади» на території ВМТГ для створення та розширення безпечного простору (за підтримки органів місцевого самоврядування).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1. Прийнято </a:t>
                      </a:r>
                      <a:r>
                        <a:rPr lang="uk-UA" sz="7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в комунальну власність</a:t>
                      </a:r>
                      <a:r>
                        <a:rPr lang="uk-UA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не менше 3 </a:t>
                      </a:r>
                      <a:r>
                        <a:rPr lang="uk-UA" sz="7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споруд цивільного захисту</a:t>
                      </a:r>
                      <a:r>
                        <a:rPr lang="uk-UA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uk-UA" sz="7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7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7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7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7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7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7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2. Здійснено заходи щодо оформлення договірних відносин.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7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en-US" sz="7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uk-UA" sz="7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квартал 2025</a:t>
                      </a: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700" dirty="0" smtClean="0">
                        <a:solidFill>
                          <a:schemeClr val="tx2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7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7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7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7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7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8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7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en-US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V </a:t>
                      </a:r>
                      <a:r>
                        <a:rPr lang="uk-UA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квартал 2025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7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1326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476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55587" y="3050579"/>
            <a:ext cx="7863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>
                <a:solidFill>
                  <a:schemeClr val="bg1"/>
                </a:solidFill>
                <a:latin typeface="Vinnytsia Sans" panose="00000500000000000000" pitchFamily="50" charset="0"/>
              </a:rPr>
              <a:t>фото</a:t>
            </a:r>
            <a:endParaRPr lang="uk-UA" sz="1600" dirty="0">
              <a:solidFill>
                <a:schemeClr val="bg1"/>
              </a:solidFill>
              <a:latin typeface="Vinnytsia Sans" panose="00000500000000000000" pitchFamily="50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55587" y="26454"/>
            <a:ext cx="6025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latin typeface="Vinnytsia Sans" panose="00000500000000000000" pitchFamily="50" charset="0"/>
              </a:rPr>
              <a:t>ПРІОРИТЕТНІ НАПРЯМКИ РОБОТИ НА </a:t>
            </a:r>
            <a:r>
              <a:rPr lang="uk-UA" b="1" dirty="0" smtClean="0">
                <a:latin typeface="Vinnytsia Sans" panose="00000500000000000000" pitchFamily="50" charset="0"/>
              </a:rPr>
              <a:t>202</a:t>
            </a:r>
            <a:r>
              <a:rPr lang="uk-UA" b="1" dirty="0">
                <a:latin typeface="Vinnytsia Sans" panose="00000500000000000000" pitchFamily="50" charset="0"/>
              </a:rPr>
              <a:t>5</a:t>
            </a:r>
            <a:r>
              <a:rPr lang="uk-UA" b="1" dirty="0" smtClean="0">
                <a:latin typeface="Vinnytsia Sans" panose="00000500000000000000" pitchFamily="50" charset="0"/>
              </a:rPr>
              <a:t> </a:t>
            </a:r>
            <a:r>
              <a:rPr lang="uk-UA" b="1" dirty="0">
                <a:latin typeface="Vinnytsia Sans" panose="00000500000000000000" pitchFamily="50" charset="0"/>
              </a:rPr>
              <a:t>РІК</a:t>
            </a:r>
          </a:p>
        </p:txBody>
      </p:sp>
      <p:graphicFrame>
        <p:nvGraphicFramePr>
          <p:cNvPr id="10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34467"/>
              </p:ext>
            </p:extLst>
          </p:nvPr>
        </p:nvGraphicFramePr>
        <p:xfrm>
          <a:off x="1349444" y="381000"/>
          <a:ext cx="7631546" cy="473964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3945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94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5758">
                  <a:extLst>
                    <a:ext uri="{9D8B030D-6E8A-4147-A177-3AD203B41FA5}">
                      <a16:colId xmlns:a16="http://schemas.microsoft.com/office/drawing/2014/main" val="4287624266"/>
                    </a:ext>
                  </a:extLst>
                </a:gridCol>
                <a:gridCol w="1271731">
                  <a:extLst>
                    <a:ext uri="{9D8B030D-6E8A-4147-A177-3AD203B41FA5}">
                      <a16:colId xmlns:a16="http://schemas.microsoft.com/office/drawing/2014/main" val="712638966"/>
                    </a:ext>
                  </a:extLst>
                </a:gridCol>
              </a:tblGrid>
              <a:tr h="6755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kern="1200" dirty="0" smtClean="0">
                          <a:latin typeface="Vinnytsia Sans" panose="00000500000000000000" pitchFamily="50" charset="0"/>
                        </a:rPr>
                        <a:t>Стратегічна ціль на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kern="1200" dirty="0" smtClean="0">
                          <a:latin typeface="Vinnytsia Sans" panose="00000500000000000000" pitchFamily="50" charset="0"/>
                        </a:rPr>
                        <a:t>2025 рік</a:t>
                      </a:r>
                      <a:endParaRPr lang="uk-UA" sz="800" dirty="0">
                        <a:latin typeface="Vinnytsia Sans" panose="00000500000000000000" pitchFamily="50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dirty="0" smtClean="0">
                          <a:latin typeface="Vinnytsia Sans" panose="00000500000000000000" pitchFamily="50" charset="0"/>
                        </a:rPr>
                        <a:t>Конкретні завдання по досягненню стратегічних цілей  </a:t>
                      </a:r>
                      <a:endParaRPr lang="uk-UA" sz="800" dirty="0" smtClean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dirty="0" smtClean="0">
                          <a:latin typeface="Vinnytsia Sans" panose="00000500000000000000" pitchFamily="50" charset="0"/>
                        </a:rPr>
                        <a:t>Показники досягнення завдання КРІ (яких конкретно кількісних</a:t>
                      </a:r>
                      <a:r>
                        <a:rPr lang="uk-UA" sz="800" baseline="0" dirty="0" smtClean="0">
                          <a:latin typeface="Vinnytsia Sans" panose="00000500000000000000" pitchFamily="50" charset="0"/>
                        </a:rPr>
                        <a:t> і якісних показників планується досягти) </a:t>
                      </a:r>
                      <a:endParaRPr lang="uk-UA" sz="800" b="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800" noProof="0" dirty="0" smtClean="0">
                          <a:latin typeface="Vinnytsia Sans" panose="00000500000000000000" pitchFamily="50" charset="0"/>
                        </a:rPr>
                        <a:t>Кінцевий</a:t>
                      </a:r>
                      <a:r>
                        <a:rPr lang="uk-UA" sz="800" baseline="0" noProof="0" dirty="0" smtClean="0">
                          <a:latin typeface="Vinnytsia Sans" panose="00000500000000000000" pitchFamily="50" charset="0"/>
                        </a:rPr>
                        <a:t> термін досягнення показника </a:t>
                      </a:r>
                    </a:p>
                    <a:p>
                      <a:pPr algn="ctr"/>
                      <a:r>
                        <a:rPr lang="uk-UA" sz="800" baseline="0" noProof="0" dirty="0" smtClean="0">
                          <a:latin typeface="Vinnytsia Sans" panose="00000500000000000000" pitchFamily="50" charset="0"/>
                        </a:rPr>
                        <a:t>(у розрізі 4-х кварталів)</a:t>
                      </a:r>
                      <a:endParaRPr lang="uk-UA" sz="800" noProof="0" dirty="0" smtClean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977">
                <a:tc gridSpan="4">
                  <a:txBody>
                    <a:bodyPr/>
                    <a:lstStyle/>
                    <a:p>
                      <a:pPr algn="ctr"/>
                      <a:r>
                        <a:rPr lang="uk-UA" sz="1000" b="1" noProof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СТІЙКІСТЬ</a:t>
                      </a:r>
                    </a:p>
                  </a:txBody>
                  <a:tcPr anchor="ctr">
                    <a:solidFill>
                      <a:schemeClr val="tx2">
                        <a:lumMod val="50000"/>
                        <a:lumOff val="5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800" dirty="0" smtClean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569753"/>
                  </a:ext>
                </a:extLst>
              </a:tr>
              <a:tr h="11161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b="1" i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1.3 Цифрова участь та поінформованість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1. Проведення  електронних аукціонів</a:t>
                      </a:r>
                      <a:r>
                        <a:rPr lang="uk-UA" sz="6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з оренди і приватизації</a:t>
                      </a: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з метою виконання планових показників надходжень до бюджету ВМТГ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uk-UA" sz="2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uk-UA" sz="6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Формування переліку об'єктів приватизації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uk-UA" sz="200" kern="1200" baseline="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3. Здійснення заходів щодо приватизації нерухомого майна</a:t>
                      </a:r>
                      <a:r>
                        <a:rPr lang="uk-UA" sz="6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uk-UA" sz="200" kern="1200" baseline="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uk-UA" sz="100" kern="1200" baseline="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uk-UA" sz="6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4. Оформлення правовстановлюючих документів на нерухоме майно комунальної власності (будівлі, приміщення).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uk-UA" sz="200" kern="1200" baseline="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ru-RU" sz="1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6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5. Врегулювання порядку </a:t>
                      </a:r>
                      <a:r>
                        <a:rPr lang="ru-RU" sz="6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користування</a:t>
                      </a:r>
                      <a:r>
                        <a:rPr lang="ru-RU" sz="6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6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елементами</a:t>
                      </a:r>
                      <a:r>
                        <a:rPr lang="ru-RU" sz="6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благоустрою комунальної власності  </a:t>
                      </a:r>
                      <a:r>
                        <a:rPr lang="ru-RU" sz="6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під</a:t>
                      </a:r>
                      <a:r>
                        <a:rPr lang="ru-RU" sz="6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час </a:t>
                      </a:r>
                      <a:r>
                        <a:rPr lang="ru-RU" sz="6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розміщення</a:t>
                      </a:r>
                      <a:r>
                        <a:rPr lang="ru-RU" sz="6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на них </a:t>
                      </a:r>
                      <a:r>
                        <a:rPr lang="ru-RU" sz="6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тимчасових</a:t>
                      </a:r>
                      <a:r>
                        <a:rPr lang="ru-RU" sz="6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6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споруд</a:t>
                      </a:r>
                      <a:r>
                        <a:rPr lang="ru-RU" sz="6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6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торговельного</a:t>
                      </a:r>
                      <a:r>
                        <a:rPr lang="ru-RU" sz="6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6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побутового</a:t>
                      </a:r>
                      <a:r>
                        <a:rPr lang="ru-RU" sz="6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6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ru-RU" sz="6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6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іншого</a:t>
                      </a:r>
                      <a:r>
                        <a:rPr lang="ru-RU" sz="6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6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призначення</a:t>
                      </a:r>
                      <a:r>
                        <a:rPr lang="ru-RU" sz="6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1. Планові надходження до бюджету</a:t>
                      </a:r>
                      <a:r>
                        <a:rPr lang="uk-UA" sz="6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ВМТГ </a:t>
                      </a: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від: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- приватизації. – </a:t>
                      </a:r>
                      <a:r>
                        <a:rPr lang="uk-UA" sz="600" b="1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4,024 млн. грн </a:t>
                      </a: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(без ПДВ);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- оренди  - </a:t>
                      </a:r>
                      <a:r>
                        <a:rPr lang="uk-UA" sz="600" b="1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14,000 млн. грн</a:t>
                      </a:r>
                      <a:endParaRPr lang="uk-UA" sz="6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4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6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2. Рішення міської</a:t>
                      </a:r>
                      <a:r>
                        <a:rPr lang="uk-UA" sz="6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ради</a:t>
                      </a:r>
                    </a:p>
                    <a:p>
                      <a:pPr algn="just"/>
                      <a:endParaRPr lang="uk-UA" sz="1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uk-UA" sz="2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6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3. Укладені</a:t>
                      </a:r>
                      <a:r>
                        <a:rPr lang="uk-UA" sz="6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договори купівлі-продажу</a:t>
                      </a:r>
                    </a:p>
                    <a:p>
                      <a:pPr algn="just"/>
                      <a:endParaRPr lang="uk-UA" sz="3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6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4. Внесено в ДРРП 20 об’єктів</a:t>
                      </a:r>
                      <a:endParaRPr lang="uk-UA" sz="6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6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6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5. Р</a:t>
                      </a:r>
                      <a:r>
                        <a:rPr lang="ru-RU" sz="600" kern="120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озроблено</a:t>
                      </a:r>
                      <a:r>
                        <a:rPr lang="ru-RU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600" kern="120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відповідний</a:t>
                      </a:r>
                      <a:r>
                        <a:rPr lang="ru-RU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нормативно – </a:t>
                      </a:r>
                      <a:r>
                        <a:rPr lang="ru-RU" sz="600" kern="120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правовий</a:t>
                      </a:r>
                      <a:r>
                        <a:rPr lang="ru-RU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документ.</a:t>
                      </a:r>
                      <a:endParaRPr lang="uk-UA" sz="6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6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            ІV квартал</a:t>
                      </a:r>
                      <a:r>
                        <a:rPr lang="uk-UA" sz="6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202</a:t>
                      </a:r>
                      <a:r>
                        <a:rPr lang="en-US" sz="6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uk-UA" sz="6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6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uk-UA" sz="6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9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6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Щоквартально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4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6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Щоквартально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5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6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en-US" sz="6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uk-UA" sz="6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квартал 2025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uk-UA" sz="4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2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6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ІV квартал</a:t>
                      </a:r>
                      <a:r>
                        <a:rPr lang="uk-UA" sz="6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2025 </a:t>
                      </a:r>
                      <a:endParaRPr lang="uk-UA" sz="6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600" dirty="0" smtClean="0">
                        <a:solidFill>
                          <a:schemeClr val="tx2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2490909"/>
                  </a:ext>
                </a:extLst>
              </a:tr>
              <a:tr h="822420"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b="1" kern="1200" noProof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3.2. Інвестиції в розвиток об'єктів інфраструктури підтримки бізнесу та туризму</a:t>
                      </a:r>
                      <a:endParaRPr lang="uk-UA" sz="700" dirty="0" smtClean="0">
                        <a:solidFill>
                          <a:srgbClr val="C00000"/>
                        </a:solidFill>
                        <a:latin typeface="Vinnytsia Sans" panose="00000500000000000000" pitchFamily="50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39688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600" b="0" i="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Інвентаризація об'єктів нерухомого майна ВМТГ</a:t>
                      </a:r>
                    </a:p>
                    <a:p>
                      <a:pPr marL="0" marR="0" lvl="0" indent="39688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endParaRPr lang="uk-UA" sz="500" b="0" i="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39688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r>
                        <a:rPr lang="uk-UA" sz="600" b="0" i="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Проведення моніторингу об’єктів нерухомого майна, в тому числі об’єктів інженерної інфраструктури комунальної власності Вінницької міської територіальної громади</a:t>
                      </a:r>
                    </a:p>
                    <a:p>
                      <a:pPr marL="0" marR="0" lvl="0" indent="39688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endParaRPr lang="uk-UA" sz="300" b="0" i="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39688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r>
                        <a:rPr lang="uk-UA" sz="600" b="0" i="0" kern="1200" noProof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Здійснення заходів щодо використання на умовах оренди приміщень восьмого поверху адмінбудівлі по вул. Соборна, 59 для розміщення виконавчих органів Вінницької міської ради.</a:t>
                      </a:r>
                      <a:endParaRPr lang="uk-UA" sz="6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r>
                        <a:rPr lang="uk-UA" sz="6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600" b="0" i="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Рішення ВМР за результатами інвентаризації.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endParaRPr lang="uk-UA" sz="600" b="0" i="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r>
                        <a:rPr lang="uk-UA" sz="600" b="0" i="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Рішення міської ради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endParaRPr lang="uk-UA" sz="600" b="0" i="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endParaRPr lang="uk-UA" sz="300" b="0" i="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endParaRPr lang="uk-UA" sz="300" b="0" i="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endParaRPr lang="uk-UA" sz="300" b="0" i="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r>
                        <a:rPr lang="ru-RU" sz="600" b="0" i="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Супровід та оформлення договірних відносин.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endParaRPr lang="uk-UA" sz="6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6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ІІ квартал 2025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6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6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ІІ, І</a:t>
                      </a:r>
                      <a:r>
                        <a:rPr lang="en-US" sz="6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V </a:t>
                      </a:r>
                      <a:r>
                        <a:rPr lang="uk-UA" sz="6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квартал 2025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6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2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6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6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ІІІ, І</a:t>
                      </a:r>
                      <a:r>
                        <a:rPr lang="en-US" sz="6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uk-UA" sz="6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квартал</a:t>
                      </a:r>
                      <a:r>
                        <a:rPr lang="uk-UA" sz="6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2025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6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072220"/>
                  </a:ext>
                </a:extLst>
              </a:tr>
              <a:tr h="176991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b="1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5.4. Трансформація простору</a:t>
                      </a: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600" dirty="0" smtClean="0">
                        <a:solidFill>
                          <a:srgbClr val="C00000"/>
                        </a:solidFill>
                        <a:latin typeface="Vinnytsia Sans" panose="00000500000000000000" pitchFamily="50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39688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Підготовка ініціативних пропозицій щодо прийняття в комунальну власність об'єктів нерухомого майна (будівлі, споруди, приміщення, ділянки мереж тощо) з державної, комунальної власності та від суб’єктів господарювання:</a:t>
                      </a: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- заклади професійно- технічної освіти;</a:t>
                      </a: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- ділянки автомобільних доріг у нових межах міста;</a:t>
                      </a: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- гуртожиток  по вул. Порика, 43;</a:t>
                      </a: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- майно аеропорту «Бориспіль»;</a:t>
                      </a: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- будівлю по вул. Героїв Крут, 4;</a:t>
                      </a: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будівлю гуртожитку по вул. Г. Арабея, 15;</a:t>
                      </a: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КП «Вінницяоблводоканал» (код ЄДРПОУ 03339012).</a:t>
                      </a: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2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uk-UA" sz="6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Набуття за процедурою безхазяйного майна в комунальну власність Вінницької територіальної громади 6 об'єктів нерухомого майна (виявлених на території ВМТГ).</a:t>
                      </a: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3. Здійснення заходів щодо прийняття в комунальну власність відумерлої спадщини.</a:t>
                      </a:r>
                      <a:endParaRPr lang="uk-UA" sz="1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1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ru-RU" sz="600" kern="120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Прийняття</a:t>
                      </a:r>
                      <a:r>
                        <a:rPr lang="ru-RU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600" kern="120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комунальну</a:t>
                      </a:r>
                      <a:r>
                        <a:rPr lang="ru-RU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600" kern="120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власність</a:t>
                      </a:r>
                      <a:r>
                        <a:rPr lang="ru-RU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ВМТГ приміщень по вул. </a:t>
                      </a:r>
                      <a:r>
                        <a:rPr lang="ru-RU" sz="600" kern="120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Стрілецька</a:t>
                      </a:r>
                      <a:r>
                        <a:rPr lang="ru-RU" sz="6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, 1.</a:t>
                      </a:r>
                      <a:endParaRPr lang="uk-UA" sz="600" kern="1200" dirty="0" smtClean="0">
                        <a:solidFill>
                          <a:schemeClr val="tx1"/>
                        </a:solidFill>
                        <a:effectLst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Прийнято в комунальну власність не менш 13 одиниць майна. </a:t>
                      </a:r>
                    </a:p>
                    <a:p>
                      <a:endParaRPr lang="uk-UA" dirty="0" smtClean="0"/>
                    </a:p>
                    <a:p>
                      <a:endParaRPr lang="uk-UA" dirty="0" smtClean="0"/>
                    </a:p>
                    <a:p>
                      <a:endParaRPr lang="uk-UA" dirty="0" smtClean="0"/>
                    </a:p>
                    <a:p>
                      <a:endParaRPr lang="uk-UA" dirty="0" smtClean="0"/>
                    </a:p>
                    <a:p>
                      <a:endParaRPr lang="uk-UA" sz="100" dirty="0" smtClean="0"/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6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2.– 3. Внесено </a:t>
                      </a:r>
                      <a:r>
                        <a:rPr kumimoji="0" lang="ru-RU" sz="6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відомості</a:t>
                      </a:r>
                      <a:r>
                        <a:rPr kumimoji="0" lang="ru-RU" sz="6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до ДРРП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6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6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6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6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6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kumimoji="0" lang="ru-RU" sz="6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Реєстрація</a:t>
                      </a:r>
                      <a:r>
                        <a:rPr kumimoji="0" lang="ru-RU" sz="6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права комунальної власності ВМТГ в ДРРП.</a:t>
                      </a:r>
                      <a:endParaRPr lang="uk-UA" sz="500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en-US" sz="600" kern="12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uk-UA" sz="600" kern="12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 квартал 2025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600" kern="12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600" kern="12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600" kern="12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600" kern="12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600" kern="12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600" kern="12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600" kern="12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1050" kern="12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600" kern="12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400" kern="12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en-US" sz="600" kern="12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uk-UA" sz="600" kern="12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 квартал 2025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uk-UA" sz="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uk-UA" sz="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uk-UA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uk-UA" sz="6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kumimoji="0" lang="en-US" sz="6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V  </a:t>
                      </a:r>
                      <a:r>
                        <a:rPr kumimoji="0" lang="uk-UA" sz="6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квартал 2025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800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37601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49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55587" y="3050579"/>
            <a:ext cx="7863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>
                <a:solidFill>
                  <a:schemeClr val="bg1"/>
                </a:solidFill>
                <a:latin typeface="Vinnytsia Sans" panose="00000500000000000000" pitchFamily="50" charset="0"/>
              </a:rPr>
              <a:t>фото</a:t>
            </a:r>
            <a:endParaRPr lang="uk-UA" sz="1600" dirty="0">
              <a:solidFill>
                <a:schemeClr val="bg1"/>
              </a:solidFill>
              <a:latin typeface="Vinnytsia Sans" panose="00000500000000000000" pitchFamily="50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55587" y="98049"/>
            <a:ext cx="6182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latin typeface="Vinnytsia Sans" panose="00000500000000000000" pitchFamily="50" charset="0"/>
              </a:rPr>
              <a:t>ПРІОРИТЕТНІ НАПРЯМКИ РОБОТИ НА </a:t>
            </a:r>
            <a:r>
              <a:rPr lang="uk-UA" b="1" dirty="0" smtClean="0">
                <a:latin typeface="Vinnytsia Sans" panose="00000500000000000000" pitchFamily="50" charset="0"/>
              </a:rPr>
              <a:t>2025 </a:t>
            </a:r>
            <a:r>
              <a:rPr lang="uk-UA" b="1" dirty="0">
                <a:latin typeface="Vinnytsia Sans" panose="00000500000000000000" pitchFamily="50" charset="0"/>
              </a:rPr>
              <a:t>РІК</a:t>
            </a:r>
          </a:p>
        </p:txBody>
      </p:sp>
      <p:graphicFrame>
        <p:nvGraphicFramePr>
          <p:cNvPr id="10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602163"/>
              </p:ext>
            </p:extLst>
          </p:nvPr>
        </p:nvGraphicFramePr>
        <p:xfrm>
          <a:off x="1385046" y="467381"/>
          <a:ext cx="7695454" cy="4638471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294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300">
                  <a:extLst>
                    <a:ext uri="{9D8B030D-6E8A-4147-A177-3AD203B41FA5}">
                      <a16:colId xmlns:a16="http://schemas.microsoft.com/office/drawing/2014/main" val="300711525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42263743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46294857"/>
                    </a:ext>
                  </a:extLst>
                </a:gridCol>
              </a:tblGrid>
              <a:tr h="90058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kern="1200" dirty="0" err="1" smtClean="0">
                          <a:latin typeface="Vinnytsia Sans" panose="00000500000000000000" pitchFamily="50" charset="0"/>
                        </a:rPr>
                        <a:t>Стратегічна</a:t>
                      </a:r>
                      <a:r>
                        <a:rPr lang="ru-RU" sz="900" kern="1200" dirty="0" smtClean="0">
                          <a:latin typeface="Vinnytsia Sans" panose="00000500000000000000" pitchFamily="50" charset="0"/>
                        </a:rPr>
                        <a:t> </a:t>
                      </a:r>
                      <a:r>
                        <a:rPr lang="ru-RU" sz="900" kern="1200" dirty="0" err="1" smtClean="0">
                          <a:latin typeface="Vinnytsia Sans" panose="00000500000000000000" pitchFamily="50" charset="0"/>
                        </a:rPr>
                        <a:t>ціль</a:t>
                      </a:r>
                      <a:r>
                        <a:rPr lang="ru-RU" sz="900" kern="1200" dirty="0" smtClean="0">
                          <a:latin typeface="Vinnytsia Sans" panose="00000500000000000000" pitchFamily="50" charset="0"/>
                        </a:rPr>
                        <a:t> </a:t>
                      </a:r>
                      <a:r>
                        <a:rPr lang="uk-UA" sz="900" kern="1200" dirty="0" smtClean="0">
                          <a:latin typeface="Vinnytsia Sans" panose="00000500000000000000" pitchFamily="50" charset="0"/>
                        </a:rPr>
                        <a:t>на 2025 рік</a:t>
                      </a:r>
                      <a:endParaRPr lang="uk-UA" sz="900" dirty="0">
                        <a:latin typeface="Vinnytsia Sans" panose="00000500000000000000" pitchFamily="50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dirty="0" smtClean="0">
                          <a:latin typeface="Vinnytsia Sans" panose="00000500000000000000" pitchFamily="50" charset="0"/>
                        </a:rPr>
                        <a:t>Конкретні завдання по досягненню стратегічних цілей  </a:t>
                      </a:r>
                      <a:endParaRPr lang="ru-RU" sz="900" dirty="0" smtClean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dirty="0" smtClean="0">
                          <a:latin typeface="Vinnytsia Sans" panose="00000500000000000000" pitchFamily="50" charset="0"/>
                        </a:rPr>
                        <a:t>Показники досягнення завдання КРІ</a:t>
                      </a:r>
                      <a:r>
                        <a:rPr lang="uk-UA" sz="900" baseline="0" dirty="0" smtClean="0">
                          <a:latin typeface="Vinnytsia Sans" panose="00000500000000000000" pitchFamily="50" charset="0"/>
                        </a:rPr>
                        <a:t> </a:t>
                      </a:r>
                      <a:r>
                        <a:rPr lang="uk-UA" sz="900" dirty="0" smtClean="0">
                          <a:latin typeface="Vinnytsia Sans" panose="00000500000000000000" pitchFamily="50" charset="0"/>
                        </a:rPr>
                        <a:t>(яких конкретно кількісних</a:t>
                      </a:r>
                      <a:r>
                        <a:rPr lang="uk-UA" sz="900" baseline="0" dirty="0" smtClean="0">
                          <a:latin typeface="Vinnytsia Sans" panose="00000500000000000000" pitchFamily="50" charset="0"/>
                        </a:rPr>
                        <a:t> і якісних показників планується досягти) </a:t>
                      </a:r>
                      <a:endParaRPr lang="uk-UA" sz="900" b="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900" noProof="0" dirty="0" smtClean="0">
                          <a:latin typeface="Vinnytsia Sans" panose="00000500000000000000" pitchFamily="50" charset="0"/>
                        </a:rPr>
                        <a:t>Кінцевий</a:t>
                      </a:r>
                      <a:r>
                        <a:rPr lang="uk-UA" sz="900" baseline="0" noProof="0" dirty="0" smtClean="0">
                          <a:latin typeface="Vinnytsia Sans" panose="00000500000000000000" pitchFamily="50" charset="0"/>
                        </a:rPr>
                        <a:t> термін досягнення показника </a:t>
                      </a:r>
                      <a:endParaRPr lang="en-US" sz="900" baseline="0" noProof="0" dirty="0" smtClean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r>
                        <a:rPr lang="uk-UA" sz="900" baseline="0" noProof="0" dirty="0" smtClean="0">
                          <a:latin typeface="Vinnytsia Sans" panose="00000500000000000000" pitchFamily="50" charset="0"/>
                        </a:rPr>
                        <a:t>(у розрізі 4-х кварталів)</a:t>
                      </a:r>
                      <a:endParaRPr lang="uk-UA" sz="900" noProof="0" dirty="0" smtClean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175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ТУРБОТА</a:t>
                      </a:r>
                      <a:endParaRPr lang="uk-UA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50000"/>
                        <a:lumOff val="5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039503"/>
                  </a:ext>
                </a:extLst>
              </a:tr>
              <a:tr h="51033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b="1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2.1. Здорова</a:t>
                      </a:r>
                      <a:r>
                        <a:rPr lang="uk-UA" sz="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громада</a:t>
                      </a:r>
                      <a:endParaRPr lang="uk-UA" sz="800" b="1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/>
                      <a:endParaRPr lang="en-US" sz="800" b="1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b="0" i="0" kern="1200" noProof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1.Прийняття в комунальну власність ВМТГ об'єктів соціального</a:t>
                      </a:r>
                      <a:r>
                        <a:rPr lang="uk-UA" sz="700" b="0" i="0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призначення 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uk-UA" sz="7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вбудоване нежитлове приміщення в ЖК «</a:t>
                      </a:r>
                      <a:r>
                        <a:rPr lang="uk-UA" sz="700" kern="1200" dirty="0" err="1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Manhattan</a:t>
                      </a:r>
                      <a:r>
                        <a:rPr lang="uk-UA" sz="7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» (провулок 4-й Леоніда Каденюка, м. Вінниця) (розміщення амбулаторії загальної практики сімейної медицини).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1.Реєстрація права комунальної власності ВМТГ в ДРРП.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ІV квартал</a:t>
                      </a:r>
                      <a:r>
                        <a:rPr lang="uk-UA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2025 </a:t>
                      </a:r>
                      <a:endParaRPr lang="uk-UA" sz="70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700" dirty="0" smtClean="0">
                        <a:solidFill>
                          <a:schemeClr val="tx2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5808">
                <a:tc>
                  <a:txBody>
                    <a:bodyPr/>
                    <a:lstStyle/>
                    <a:p>
                      <a:r>
                        <a:rPr lang="uk-UA" sz="750" b="1" kern="1200" noProof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3.7.</a:t>
                      </a:r>
                      <a:r>
                        <a:rPr lang="uk-UA" sz="750" b="1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750" b="1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Стала міська мобільність і доступні транспортні послуги</a:t>
                      </a:r>
                      <a:endParaRPr lang="uk-UA" sz="750" b="1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1. Участь в реалізації проєкту по створенню громадського річкового транспорту. </a:t>
                      </a: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7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7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7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7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7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7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2. Забезпечення передумов подальшої реалізації проекту будівництва шляхопроводу (Ватутіна/Янгеля).</a:t>
                      </a: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uk-UA" sz="7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uk-UA" sz="7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uk-UA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Забезпечено державну реєстрацію за ВМТГ речових прав та облік об'єктів інфраструктури внутрішнього водного транспорту (причальні споруди, місця стоянки (</a:t>
                      </a:r>
                      <a:r>
                        <a:rPr lang="uk-UA" sz="700" baseline="0" dirty="0" err="1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відстою</a:t>
                      </a:r>
                      <a:r>
                        <a:rPr lang="uk-UA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) суден, тощо).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uk-UA" sz="700" kern="120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uk-UA" sz="700" kern="1200" baseline="0" dirty="0" smtClean="0">
                          <a:solidFill>
                            <a:schemeClr val="tx1"/>
                          </a:solidFill>
                          <a:effectLst/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2. Протоколи домовленостей, відповідні угоди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7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uk-UA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квартал 2025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uk-UA" sz="7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uk-UA" sz="7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uk-UA" sz="7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uk-UA" sz="7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uk-UA" sz="7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uk-UA" sz="7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uk-UA" sz="7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7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uk-UA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квартал 2025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362426"/>
                  </a:ext>
                </a:extLst>
              </a:tr>
              <a:tr h="1666671">
                <a:tc>
                  <a:txBody>
                    <a:bodyPr/>
                    <a:lstStyle/>
                    <a:p>
                      <a:r>
                        <a:rPr lang="uk-UA" sz="750" b="1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5.4. Трансформація простору</a:t>
                      </a:r>
                    </a:p>
                    <a:p>
                      <a:endParaRPr lang="uk-UA" sz="750" b="1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r>
                        <a:rPr lang="ru-RU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Проведення </a:t>
                      </a:r>
                      <a:r>
                        <a:rPr lang="ru-RU" sz="700" baseline="0" dirty="0" err="1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обстеження</a:t>
                      </a:r>
                      <a:r>
                        <a:rPr lang="ru-RU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700" baseline="0" dirty="0" err="1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об'єктів</a:t>
                      </a:r>
                      <a:r>
                        <a:rPr lang="ru-RU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оренди комунальної власності, у </a:t>
                      </a:r>
                      <a:r>
                        <a:rPr lang="ru-RU" sz="700" baseline="0" dirty="0" err="1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яких</a:t>
                      </a:r>
                      <a:r>
                        <a:rPr lang="ru-RU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700" baseline="0" dirty="0" err="1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надаються</a:t>
                      </a:r>
                      <a:r>
                        <a:rPr lang="ru-RU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700" baseline="0" dirty="0" err="1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соціальні</a:t>
                      </a:r>
                      <a:r>
                        <a:rPr lang="ru-RU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700" baseline="0" dirty="0" err="1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послуги</a:t>
                      </a:r>
                      <a:r>
                        <a:rPr lang="ru-RU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700" baseline="0" dirty="0" err="1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населенню</a:t>
                      </a:r>
                      <a:r>
                        <a:rPr lang="ru-RU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з метою </a:t>
                      </a:r>
                      <a:r>
                        <a:rPr lang="ru-RU" sz="700" baseline="0" dirty="0" err="1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оцінки</a:t>
                      </a:r>
                      <a:r>
                        <a:rPr lang="ru-RU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700" baseline="0" dirty="0" err="1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доступності</a:t>
                      </a:r>
                      <a:r>
                        <a:rPr lang="ru-RU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endParaRPr lang="ru-RU" sz="7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r>
                        <a:rPr lang="ru-RU" sz="700" dirty="0" err="1" smtClean="0">
                          <a:latin typeface="Vinnytsia Sans" panose="00000500000000000000" pitchFamily="50" charset="0"/>
                        </a:rPr>
                        <a:t>Забезпечення</a:t>
                      </a:r>
                      <a:r>
                        <a:rPr lang="ru-RU" sz="700" dirty="0" smtClean="0">
                          <a:latin typeface="Vinnytsia Sans" panose="00000500000000000000" pitchFamily="50" charset="0"/>
                        </a:rPr>
                        <a:t> комплексного </a:t>
                      </a:r>
                      <a:r>
                        <a:rPr lang="ru-RU" sz="700" dirty="0" err="1" smtClean="0">
                          <a:latin typeface="Vinnytsia Sans" panose="00000500000000000000" pitchFamily="50" charset="0"/>
                        </a:rPr>
                        <a:t>безбар’єрного</a:t>
                      </a:r>
                      <a:r>
                        <a:rPr lang="ru-RU" sz="700" dirty="0" smtClean="0">
                          <a:latin typeface="Vinnytsia Sans" panose="00000500000000000000" pitchFamily="50" charset="0"/>
                        </a:rPr>
                        <a:t> </a:t>
                      </a:r>
                      <a:r>
                        <a:rPr lang="ru-RU" sz="700" dirty="0" err="1" smtClean="0">
                          <a:latin typeface="Vinnytsia Sans" panose="00000500000000000000" pitchFamily="50" charset="0"/>
                        </a:rPr>
                        <a:t>облаштування</a:t>
                      </a:r>
                      <a:r>
                        <a:rPr lang="ru-RU" sz="700" dirty="0" smtClean="0">
                          <a:latin typeface="Vinnytsia Sans" panose="00000500000000000000" pitchFamily="50" charset="0"/>
                        </a:rPr>
                        <a:t> </a:t>
                      </a:r>
                      <a:r>
                        <a:rPr lang="ru-RU" sz="700" dirty="0" err="1" smtClean="0">
                          <a:latin typeface="Vinnytsia Sans" panose="00000500000000000000" pitchFamily="50" charset="0"/>
                        </a:rPr>
                        <a:t>орендарями</a:t>
                      </a:r>
                      <a:r>
                        <a:rPr lang="ru-RU" sz="700" dirty="0" smtClean="0">
                          <a:latin typeface="Vinnytsia Sans" panose="00000500000000000000" pitchFamily="50" charset="0"/>
                        </a:rPr>
                        <a:t> </a:t>
                      </a:r>
                      <a:r>
                        <a:rPr lang="ru-RU" sz="700" dirty="0" err="1" smtClean="0">
                          <a:latin typeface="Vinnytsia Sans" panose="00000500000000000000" pitchFamily="50" charset="0"/>
                        </a:rPr>
                        <a:t>об’єктів</a:t>
                      </a:r>
                      <a:r>
                        <a:rPr lang="ru-RU" sz="700" dirty="0" smtClean="0">
                          <a:latin typeface="Vinnytsia Sans" panose="00000500000000000000" pitchFamily="50" charset="0"/>
                        </a:rPr>
                        <a:t> </a:t>
                      </a:r>
                      <a:r>
                        <a:rPr lang="ru-RU" sz="700" dirty="0" err="1" smtClean="0">
                          <a:latin typeface="Vinnytsia Sans" panose="00000500000000000000" pitchFamily="50" charset="0"/>
                        </a:rPr>
                        <a:t>оренди</a:t>
                      </a:r>
                      <a:r>
                        <a:rPr lang="ru-RU" sz="700" dirty="0" smtClean="0">
                          <a:latin typeface="Vinnytsia Sans" panose="00000500000000000000" pitchFamily="50" charset="0"/>
                        </a:rPr>
                        <a:t> </a:t>
                      </a:r>
                      <a:r>
                        <a:rPr lang="ru-RU" sz="700" dirty="0" err="1" smtClean="0">
                          <a:latin typeface="Vinnytsia Sans" panose="00000500000000000000" pitchFamily="50" charset="0"/>
                        </a:rPr>
                        <a:t>комунальної</a:t>
                      </a:r>
                      <a:r>
                        <a:rPr lang="ru-RU" sz="700" dirty="0" smtClean="0">
                          <a:latin typeface="Vinnytsia Sans" panose="00000500000000000000" pitchFamily="50" charset="0"/>
                        </a:rPr>
                        <a:t> </a:t>
                      </a:r>
                      <a:r>
                        <a:rPr lang="ru-RU" sz="700" dirty="0" err="1" smtClean="0">
                          <a:latin typeface="Vinnytsia Sans" panose="00000500000000000000" pitchFamily="50" charset="0"/>
                        </a:rPr>
                        <a:t>власності</a:t>
                      </a:r>
                      <a:r>
                        <a:rPr lang="ru-RU" sz="700" dirty="0" smtClean="0">
                          <a:latin typeface="Vinnytsia Sans" panose="00000500000000000000" pitchFamily="50" charset="0"/>
                        </a:rPr>
                        <a:t>. </a:t>
                      </a: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endParaRPr lang="ru-RU" sz="7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r>
                        <a:rPr lang="uk-UA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Реалізація проєкту по облаштуванню простору громадською організацією "Міжнародна Антинаркотична Асоціація, Вінниця", для надання  соціального захисту людям, що залежні, залучення їх до суспільно корисної діяльності, а також – допомоги співзалежним членам їх родин.</a:t>
                      </a: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endParaRPr lang="uk-UA" sz="7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AutoNum type="arabicPeriod"/>
                        <a:tabLst/>
                        <a:defRPr/>
                      </a:pPr>
                      <a:r>
                        <a:rPr lang="uk-UA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Здійснення заходів спрямованих на облаштування альтернативного простору для дітей з синдромом Дауна та іншими порушеннями у розвитку. 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AutoNum type="arabicPeriod"/>
                      </a:pPr>
                      <a:r>
                        <a:rPr lang="uk-UA" sz="700" dirty="0" smtClean="0">
                          <a:latin typeface="Vinnytsia Sans" panose="00000500000000000000" pitchFamily="50" charset="0"/>
                        </a:rPr>
                        <a:t> Складені Акти обстеження об’єктів.</a:t>
                      </a:r>
                    </a:p>
                    <a:p>
                      <a:pPr marL="0" indent="0" algn="l">
                        <a:buAutoNum type="arabicPeriod"/>
                      </a:pPr>
                      <a:endParaRPr lang="uk-UA" sz="700" dirty="0" smtClean="0">
                        <a:latin typeface="Vinnytsia Sans" panose="00000500000000000000" pitchFamily="50" charset="0"/>
                      </a:endParaRPr>
                    </a:p>
                    <a:p>
                      <a:pPr marL="0" indent="0" algn="l">
                        <a:buAutoNum type="arabicPeriod"/>
                      </a:pPr>
                      <a:r>
                        <a:rPr lang="uk-UA" sz="700" dirty="0" smtClean="0">
                          <a:latin typeface="Vinnytsia Sans" panose="00000500000000000000" pitchFamily="50" charset="0"/>
                        </a:rPr>
                        <a:t> Внесені зміни до договорів оренди.</a:t>
                      </a:r>
                    </a:p>
                    <a:p>
                      <a:pPr marL="0" indent="0" algn="l">
                        <a:buAutoNum type="arabicPeriod"/>
                      </a:pPr>
                      <a:endParaRPr lang="uk-UA" sz="700" dirty="0" smtClean="0">
                        <a:latin typeface="Vinnytsia Sans" panose="00000500000000000000" pitchFamily="50" charset="0"/>
                      </a:endParaRPr>
                    </a:p>
                    <a:p>
                      <a:pPr marL="0" indent="0" algn="l">
                        <a:buAutoNum type="arabicPeriod"/>
                      </a:pPr>
                      <a:r>
                        <a:rPr lang="ru-RU" sz="700" dirty="0" smtClean="0">
                          <a:latin typeface="Vinnytsia Sans" panose="00000500000000000000" pitchFamily="50" charset="0"/>
                        </a:rPr>
                        <a:t> Організовано роботу по документальному </a:t>
                      </a:r>
                      <a:r>
                        <a:rPr lang="ru-RU" sz="700" dirty="0" err="1" smtClean="0">
                          <a:latin typeface="Vinnytsia Sans" panose="00000500000000000000" pitchFamily="50" charset="0"/>
                        </a:rPr>
                        <a:t>оформленню</a:t>
                      </a:r>
                      <a:r>
                        <a:rPr lang="ru-RU" sz="700" dirty="0" smtClean="0">
                          <a:latin typeface="Vinnytsia Sans" panose="00000500000000000000" pitchFamily="50" charset="0"/>
                        </a:rPr>
                        <a:t>.</a:t>
                      </a:r>
                    </a:p>
                    <a:p>
                      <a:pPr marL="0" indent="0" algn="l">
                        <a:buAutoNum type="arabicPeriod"/>
                      </a:pPr>
                      <a:endParaRPr lang="ru-RU" sz="700" dirty="0" smtClean="0">
                        <a:latin typeface="Vinnytsia Sans" panose="00000500000000000000" pitchFamily="50" charset="0"/>
                      </a:endParaRPr>
                    </a:p>
                    <a:p>
                      <a:pPr marL="0" indent="0" algn="l">
                        <a:buAutoNum type="arabicPeriod"/>
                      </a:pPr>
                      <a:endParaRPr lang="ru-RU" sz="700" dirty="0" smtClean="0">
                        <a:latin typeface="Vinnytsia Sans" panose="00000500000000000000" pitchFamily="50" charset="0"/>
                      </a:endParaRPr>
                    </a:p>
                    <a:p>
                      <a:pPr marL="0" indent="0" algn="l">
                        <a:buAutoNum type="arabicPeriod"/>
                      </a:pPr>
                      <a:r>
                        <a:rPr lang="ru-RU" sz="700" dirty="0" smtClean="0">
                          <a:latin typeface="Vinnytsia Sans" panose="00000500000000000000" pitchFamily="50" charset="0"/>
                        </a:rPr>
                        <a:t> </a:t>
                      </a:r>
                      <a:r>
                        <a:rPr lang="ru-RU" sz="700" dirty="0" err="1" smtClean="0">
                          <a:latin typeface="Vinnytsia Sans" panose="00000500000000000000" pitchFamily="50" charset="0"/>
                        </a:rPr>
                        <a:t>Здійснено</a:t>
                      </a:r>
                      <a:r>
                        <a:rPr lang="ru-RU" sz="700" dirty="0" smtClean="0">
                          <a:latin typeface="Vinnytsia Sans" panose="00000500000000000000" pitchFamily="50" charset="0"/>
                        </a:rPr>
                        <a:t> </a:t>
                      </a:r>
                      <a:r>
                        <a:rPr lang="ru-RU" sz="700" dirty="0" err="1" smtClean="0">
                          <a:latin typeface="Vinnytsia Sans" panose="00000500000000000000" pitchFamily="50" charset="0"/>
                        </a:rPr>
                        <a:t>супровід</a:t>
                      </a:r>
                      <a:r>
                        <a:rPr lang="ru-RU" sz="700" dirty="0" smtClean="0">
                          <a:latin typeface="Vinnytsia Sans" panose="00000500000000000000" pitchFamily="50" charset="0"/>
                        </a:rPr>
                        <a:t> для </a:t>
                      </a:r>
                      <a:r>
                        <a:rPr lang="ru-RU" sz="700" dirty="0" err="1" smtClean="0">
                          <a:latin typeface="Vinnytsia Sans" panose="00000500000000000000" pitchFamily="50" charset="0"/>
                        </a:rPr>
                        <a:t>забезпечення</a:t>
                      </a:r>
                      <a:r>
                        <a:rPr lang="ru-RU" sz="700" dirty="0" smtClean="0">
                          <a:latin typeface="Vinnytsia Sans" panose="00000500000000000000" pitchFamily="50" charset="0"/>
                        </a:rPr>
                        <a:t> реалізації альтернативного простору. </a:t>
                      </a:r>
                      <a:endParaRPr lang="uk-UA" sz="700" dirty="0">
                        <a:latin typeface="Vinnytsia Sans" panose="00000500000000000000" pitchFamily="50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uk-UA" sz="7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 квартал 2025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kern="12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kern="12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anose="02020603050405020304" pitchFamily="18" charset="0"/>
                        </a:rPr>
                        <a:t>Щоквартально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kern="12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kern="12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kern="12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III квартал 2025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kern="12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kern="12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kern="12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kern="1200" baseline="0" dirty="0" smtClean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kern="1200" baseline="0" dirty="0" smtClean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Times New Roman" panose="02020603050405020304" pitchFamily="18" charset="0"/>
                        </a:rPr>
                        <a:t>IV квартал 2025</a:t>
                      </a:r>
                    </a:p>
                    <a:p>
                      <a:endParaRPr lang="uk-UA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9858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982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F2015A12536F9647B1EDB11D9C070094" ma:contentTypeVersion="0" ma:contentTypeDescription="Створення нового документа." ma:contentTypeScope="" ma:versionID="949f7b0580111e6e13ab66161a6fc08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4c4b053e09d70c108fd918a43ec0e2c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1D3BB6D-55FA-4A7B-97B0-A0D6298505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17FD1DB-3E51-4F1F-A8FC-ADE795EB3C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A5D0D4-3F60-4E4F-8017-1674369AC355}">
  <ds:schemaRefs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20432</TotalTime>
  <Words>1054</Words>
  <Application>Microsoft Office PowerPoint</Application>
  <PresentationFormat>Екран (16:9)</PresentationFormat>
  <Paragraphs>228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Verdana</vt:lpstr>
      <vt:lpstr>Vinnytsia Sans</vt:lpstr>
      <vt:lpstr>Wingdings</vt:lpstr>
      <vt:lpstr>Тема Office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Мірчук Сергій Валерійович</dc:creator>
  <cp:lastModifiedBy>Кучер Інна Валеріївна</cp:lastModifiedBy>
  <cp:revision>225</cp:revision>
  <cp:lastPrinted>2025-02-07T08:08:42Z</cp:lastPrinted>
  <dcterms:created xsi:type="dcterms:W3CDTF">2020-06-23T09:28:56Z</dcterms:created>
  <dcterms:modified xsi:type="dcterms:W3CDTF">2025-02-17T08:12:22Z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0x010100F2015A12536F9647B1EDB11D9C070094</vt:lpwstr>
  </property>
</Properties>
</file>